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0" r:id="rId4"/>
    <p:sldId id="260" r:id="rId5"/>
    <p:sldId id="261" r:id="rId6"/>
    <p:sldId id="262" r:id="rId7"/>
    <p:sldId id="263" r:id="rId8"/>
    <p:sldId id="264" r:id="rId9"/>
    <p:sldId id="266" r:id="rId10"/>
    <p:sldId id="268" r:id="rId11"/>
    <p:sldId id="269" r:id="rId12"/>
    <p:sldId id="311" r:id="rId13"/>
    <p:sldId id="312" r:id="rId14"/>
    <p:sldId id="30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166D0-AF53-43C7-A018-A538B5DA77AF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938B0-8AAE-4FA8-8F68-2E01E40B4C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DE4C5-3AA4-456A-9FBF-ADB0174DE424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A56D5-F145-4B36-93A8-8DE52BA03A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324E7-FFD2-44A7-AD46-716C022D1987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EF864-72F7-4492-854D-E663ED1347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773E3-44FE-4570-B65E-75D7D5182C25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1C8D8-861D-4C84-BED6-BE0A8FE61E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D1F52-B34A-4A8B-81B5-FFC1E97E9B6E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DF13B-1D01-4721-8227-A00357E0EE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382CC-2CD6-49DE-BC25-D752355EFD8D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CCDC6-01AF-4FE2-8BE2-7297CF4C73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A21D5-B3D3-43BA-8643-AF4FBD0F3ECB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DC173-E085-4BC7-994D-A8FAAC15F1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6B42D-9688-4438-B929-76C038B902A2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4EFAC-C743-4FDF-A586-A401615D9C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DFF1F-6255-46AE-A899-BB0AD9BF2B59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8B2AB-2E9D-43A1-895D-AFF4AFBC53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7406A-32AD-4D00-8BE1-DBBA300761CB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4CF5B-58B6-458C-A9CD-E7C87FA258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7609B-D057-4F2A-A6C6-4BA8BAE823B0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B3AE0-D5DD-4814-9CB9-D3289B9FB9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3829BA-84D4-47D2-BD11-6CCFB73269FC}" type="datetimeFigureOut">
              <a:rPr lang="en-US"/>
              <a:pPr>
                <a:defRPr/>
              </a:pPr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D141B5D-A63D-4852-981D-F1646D052F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42910" y="1571612"/>
            <a:ext cx="7772400" cy="14700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ВЕЖБЕ ЗА КОЛОКВИЈУМ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10" y="3929066"/>
            <a:ext cx="7920038" cy="1752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800" b="1" u="sng" dirty="0" smtClean="0">
                <a:latin typeface="Times New Roman" pitchFamily="18" charset="0"/>
                <a:cs typeface="Times New Roman" pitchFamily="18" charset="0"/>
              </a:rPr>
              <a:t>Градиво</a:t>
            </a:r>
            <a:r>
              <a:rPr lang="x-none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x-none" sz="2800" b="1" dirty="0" smtClean="0">
                <a:latin typeface="Times New Roman" pitchFamily="18" charset="0"/>
                <a:cs typeface="Times New Roman" pitchFamily="18" charset="0"/>
              </a:rPr>
              <a:t>Неокласицизам; Романтизам; Реализам</a:t>
            </a:r>
            <a:r>
              <a:rPr lang="x-none" sz="2800" b="1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x-none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23850" y="836613"/>
            <a:ext cx="8280400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x-none" sz="3600" b="1" dirty="0">
                <a:latin typeface="Times New Roman" pitchFamily="18" charset="0"/>
                <a:ea typeface="+mj-ea"/>
                <a:cs typeface="Times New Roman" pitchFamily="18" charset="0"/>
              </a:rPr>
              <a:t>ШТА ЈЕ НЕОКЛАСИЦИЗАМ И КОЈЕ РАЗДОБЉЕ ОБУХВАТА?</a:t>
            </a:r>
            <a:endParaRPr lang="en-US" sz="36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9750" y="3068638"/>
            <a:ext cx="8280400" cy="11176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1200"/>
              </a:spcAft>
              <a:defRPr/>
            </a:pPr>
            <a:r>
              <a:rPr lang="x-none" sz="3200" b="1" u="sng" dirty="0">
                <a:latin typeface="Times New Roman" pitchFamily="18" charset="0"/>
                <a:ea typeface="+mj-ea"/>
                <a:cs typeface="Times New Roman" pitchFamily="18" charset="0"/>
              </a:rPr>
              <a:t>ЕВРОПСКИ ПОКРЕТ У УМЕТНОСТИ XVIII И XIX ВЕКА, НАСТАО КАО РЕЗУЛТАТ ЗАЛАГАЊА ЗА ОБНОВУ АНТИЧКЕ УМЕТНОСТИ ДОСЛЕДНИЈЕ НЕГО ИКАД ПРЕ</a:t>
            </a:r>
            <a:endParaRPr lang="en-US" sz="32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9750" y="765175"/>
            <a:ext cx="7848600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x-none" sz="3600" b="1" dirty="0">
                <a:latin typeface="Times New Roman" pitchFamily="18" charset="0"/>
                <a:ea typeface="+mj-ea"/>
                <a:cs typeface="Times New Roman" pitchFamily="18" charset="0"/>
              </a:rPr>
              <a:t>КОЈЕ СЕ НОВЕ ТЕМЕ ЈАВЉАЈУ У СЛИКАРСТВУ РОМАНТИЗМА?</a:t>
            </a:r>
            <a:endParaRPr lang="en-US" sz="36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84213" y="3573463"/>
            <a:ext cx="7777162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x-none" sz="3600" b="1" u="sng" dirty="0">
                <a:latin typeface="Times New Roman" pitchFamily="18" charset="0"/>
                <a:ea typeface="+mj-ea"/>
                <a:cs typeface="Times New Roman" pitchFamily="18" charset="0"/>
              </a:rPr>
              <a:t>ТЕМЕ ВЕЗАНЕ ЗА ДОГАЂАЈЕ ИЗ НАЦИОНАЛНЕ ИСТОРИЈЕ КАО НОСИОЦЕ РОДОЉУБИВИХ ОСЕЋАЊА</a:t>
            </a:r>
            <a:endParaRPr lang="en-US" sz="36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0825" y="476250"/>
            <a:ext cx="3816350" cy="14700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x-none" sz="3600" b="1" dirty="0">
                <a:latin typeface="Times New Roman" pitchFamily="18" charset="0"/>
                <a:ea typeface="+mj-ea"/>
                <a:cs typeface="Times New Roman" pitchFamily="18" charset="0"/>
              </a:rPr>
              <a:t>ПРИКАЗАНА СЛИКА ДЕЛО ЈЕ...?</a:t>
            </a:r>
            <a:endParaRPr lang="en-US" sz="36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27088" y="4292600"/>
            <a:ext cx="7632700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x-none" sz="3600" b="1" u="sng" dirty="0">
                <a:latin typeface="Times New Roman" pitchFamily="18" charset="0"/>
                <a:ea typeface="+mj-ea"/>
                <a:cs typeface="Times New Roman" pitchFamily="18" charset="0"/>
              </a:rPr>
              <a:t>А. ЏОНА КОНСТЕЈБЛА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x-none" sz="3600" b="1" u="sng" dirty="0">
                <a:latin typeface="Times New Roman" pitchFamily="18" charset="0"/>
                <a:ea typeface="+mj-ea"/>
                <a:cs typeface="Times New Roman" pitchFamily="18" charset="0"/>
              </a:rPr>
              <a:t>Б. ВИЛИЈАМА ТАРНЕРА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x-none" sz="3600" b="1" u="sng" dirty="0">
                <a:latin typeface="Times New Roman" pitchFamily="18" charset="0"/>
                <a:ea typeface="+mj-ea"/>
                <a:cs typeface="Times New Roman" pitchFamily="18" charset="0"/>
              </a:rPr>
              <a:t>В. ЛЕОНАРДА ДА ВИНЧИЈА</a:t>
            </a:r>
            <a:endParaRPr lang="en-US" sz="36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124" name="Picture 2" descr="http://gallantandjones.files.wordpress.com/2012/06/turner_joseph_mallord_william-the_fighting_temeraire_tugged_to_her_last_berth_to_be_broken_up-183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476250"/>
            <a:ext cx="4365625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9388" y="404813"/>
            <a:ext cx="3600450" cy="14700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x-none" sz="3200" b="1" dirty="0">
                <a:latin typeface="Times New Roman" pitchFamily="18" charset="0"/>
                <a:ea typeface="+mj-ea"/>
                <a:cs typeface="Times New Roman" pitchFamily="18" charset="0"/>
              </a:rPr>
              <a:t>ПРЕПОЗНАЈ ДЕЛО НА СЛИЦИ И КОМ ПРАВЦУ ПРИПАДА..?</a:t>
            </a: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9750" y="4508500"/>
            <a:ext cx="8064500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x-none" sz="3600" b="1" u="sng" dirty="0">
                <a:latin typeface="Times New Roman" pitchFamily="18" charset="0"/>
                <a:ea typeface="+mj-ea"/>
                <a:cs typeface="Times New Roman" pitchFamily="18" charset="0"/>
              </a:rPr>
              <a:t>ЖАК ЛУЈ ДАВИД,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x-none" sz="3600" b="1" i="1" u="sng" dirty="0">
                <a:latin typeface="Times New Roman" pitchFamily="18" charset="0"/>
                <a:ea typeface="+mj-ea"/>
                <a:cs typeface="Times New Roman" pitchFamily="18" charset="0"/>
              </a:rPr>
              <a:t>СОКРАТОВА СМРТ </a:t>
            </a:r>
            <a:r>
              <a:rPr lang="x-none" sz="3600" b="1" u="sng" dirty="0">
                <a:latin typeface="Times New Roman" pitchFamily="18" charset="0"/>
                <a:ea typeface="+mj-ea"/>
                <a:cs typeface="Times New Roman" pitchFamily="18" charset="0"/>
              </a:rPr>
              <a:t>(1787) -  ФРАНЦУСКИ НЕОКЛАСИЦИЗАМ</a:t>
            </a:r>
            <a:endParaRPr lang="en-US" sz="36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148" name="Picture 2" descr="File:David - The Death of Socra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333375"/>
            <a:ext cx="5256213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00113" y="692150"/>
            <a:ext cx="7416800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x-none" sz="4000" b="1" dirty="0">
                <a:latin typeface="Times New Roman" pitchFamily="18" charset="0"/>
                <a:ea typeface="+mj-ea"/>
                <a:cs typeface="Times New Roman" pitchFamily="18" charset="0"/>
              </a:rPr>
              <a:t>КОЈЕ ДЕЛО СЕ СМАТРА ПРОГРАМСКОМ СЛИКОМ РОМАНТИЗМА? </a:t>
            </a:r>
            <a:endParaRPr lang="en-US" sz="4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50825" y="3284538"/>
            <a:ext cx="3384550" cy="14700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x-none" sz="3600" b="1" u="sng" dirty="0">
                <a:latin typeface="Times New Roman" pitchFamily="18" charset="0"/>
                <a:ea typeface="+mj-ea"/>
                <a:cs typeface="Times New Roman" pitchFamily="18" charset="0"/>
              </a:rPr>
              <a:t>ТЕОДОР ЖЕРИКО, </a:t>
            </a:r>
            <a:r>
              <a:rPr lang="x-none" sz="3600" b="1" i="1" u="sng" dirty="0">
                <a:latin typeface="Times New Roman" pitchFamily="18" charset="0"/>
                <a:ea typeface="+mj-ea"/>
                <a:cs typeface="Times New Roman" pitchFamily="18" charset="0"/>
              </a:rPr>
              <a:t>СПЛАВ МЕДУЗА</a:t>
            </a:r>
            <a:r>
              <a:rPr lang="x-none" sz="3600" b="1" u="sng" dirty="0">
                <a:latin typeface="Times New Roman" pitchFamily="18" charset="0"/>
                <a:ea typeface="+mj-ea"/>
                <a:cs typeface="Times New Roman" pitchFamily="18" charset="0"/>
              </a:rPr>
              <a:t>, 1819</a:t>
            </a:r>
            <a:r>
              <a:rPr lang="x-none" sz="4000" b="1" u="sng" dirty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lang="en-US" sz="40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2" descr="File:Theodore Gericault Raft of the Medusa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2997200"/>
            <a:ext cx="52038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00113" y="765175"/>
            <a:ext cx="7129462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x-none" sz="4000" b="1" dirty="0">
                <a:latin typeface="Times New Roman" pitchFamily="18" charset="0"/>
                <a:ea typeface="+mj-ea"/>
                <a:cs typeface="Times New Roman" pitchFamily="18" charset="0"/>
              </a:rPr>
              <a:t>НАВЕДИ НАЈПОЗНАТИЈЕГ ПРЕДСТАВНИКА ШПАНСКОГ РОМАНТИЗМА?</a:t>
            </a:r>
            <a:endParaRPr lang="en-US" sz="4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84213" y="4365625"/>
            <a:ext cx="7632700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x-none" sz="4000" b="1" u="sng" dirty="0">
                <a:latin typeface="Times New Roman" pitchFamily="18" charset="0"/>
                <a:ea typeface="+mj-ea"/>
                <a:cs typeface="Times New Roman" pitchFamily="18" charset="0"/>
              </a:rPr>
              <a:t>ФРАНЦИСКО ГОЈА</a:t>
            </a:r>
          </a:p>
          <a:p>
            <a:pPr fontAlgn="auto">
              <a:spcAft>
                <a:spcPts val="0"/>
              </a:spcAft>
              <a:defRPr/>
            </a:pPr>
            <a:endParaRPr lang="en-US" sz="32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68313" y="1125538"/>
            <a:ext cx="8351837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x-none" sz="3600" b="1" dirty="0">
                <a:latin typeface="Times New Roman" pitchFamily="18" charset="0"/>
                <a:ea typeface="+mj-ea"/>
                <a:cs typeface="Times New Roman" pitchFamily="18" charset="0"/>
              </a:rPr>
              <a:t>КО ЈЕ БИО АНТОНИО КАНОВА?</a:t>
            </a:r>
            <a:endParaRPr lang="en-US" sz="36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68313" y="2924175"/>
            <a:ext cx="8064500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1200"/>
              </a:spcAft>
              <a:defRPr/>
            </a:pPr>
            <a:r>
              <a:rPr lang="x-none" sz="2800" b="1" u="sng" dirty="0">
                <a:latin typeface="Times New Roman" pitchFamily="18" charset="0"/>
                <a:ea typeface="+mj-ea"/>
                <a:cs typeface="Times New Roman" pitchFamily="18" charset="0"/>
              </a:rPr>
              <a:t>А. НАЈВЕЋИ СКУЛПТОР НЕОКЛАСИЦИЗМА</a:t>
            </a:r>
          </a:p>
          <a:p>
            <a:pPr algn="ctr" fontAlgn="auto">
              <a:spcAft>
                <a:spcPts val="1200"/>
              </a:spcAft>
              <a:defRPr/>
            </a:pPr>
            <a:r>
              <a:rPr lang="x-none" sz="2800" b="1" u="sng" dirty="0">
                <a:latin typeface="Times New Roman" pitchFamily="18" charset="0"/>
                <a:ea typeface="+mj-ea"/>
                <a:cs typeface="Times New Roman" pitchFamily="18" charset="0"/>
              </a:rPr>
              <a:t> Б. НАЈЗНАЧАЈНИЈИ ПРЕДСТАВНИК ИТАЛИЈАНСКОГ РОМАНТИЗМА</a:t>
            </a:r>
          </a:p>
          <a:p>
            <a:pPr algn="ctr" fontAlgn="auto">
              <a:spcAft>
                <a:spcPts val="1200"/>
              </a:spcAft>
              <a:defRPr/>
            </a:pPr>
            <a:r>
              <a:rPr lang="x-none" sz="2800" b="1" u="sng" dirty="0">
                <a:latin typeface="Times New Roman" pitchFamily="18" charset="0"/>
                <a:ea typeface="+mj-ea"/>
                <a:cs typeface="Times New Roman" pitchFamily="18" charset="0"/>
              </a:rPr>
              <a:t>В. ИТАЛИЈАНСКИ БАРОКНИ АРХИТЕКТА</a:t>
            </a:r>
          </a:p>
          <a:p>
            <a:pPr algn="ctr" fontAlgn="auto">
              <a:spcAft>
                <a:spcPts val="0"/>
              </a:spcAft>
              <a:defRPr/>
            </a:pPr>
            <a:endParaRPr lang="en-US" sz="32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68313" y="765175"/>
            <a:ext cx="8064500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x-none" sz="3200" b="1" dirty="0">
                <a:latin typeface="Times New Roman" pitchFamily="18" charset="0"/>
                <a:ea typeface="+mj-ea"/>
                <a:cs typeface="Times New Roman" pitchFamily="18" charset="0"/>
              </a:rPr>
              <a:t>КОЈА ГРАЂЕВИНА ЈЕ БИЛА УЗОР КУЋИ ЧИЗВИК ЛОРДА БУРЛИНГТОНА, КАО ПРВОМ ПРИМЕРУ НЕОКЛАСИЦИЗМА У АРХИТЕКТУРИ? </a:t>
            </a: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55650" y="3789363"/>
            <a:ext cx="7416800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x-none" sz="3600" b="1" u="sng" dirty="0">
                <a:latin typeface="Times New Roman" pitchFamily="18" charset="0"/>
                <a:ea typeface="+mj-ea"/>
                <a:cs typeface="Times New Roman" pitchFamily="18" charset="0"/>
              </a:rPr>
              <a:t>ВИЛА РОТОНДА РЕНЕСАНСНОГ АРХИТЕКТЕ АНДРЕЕ ПАЛАДИА</a:t>
            </a:r>
          </a:p>
          <a:p>
            <a:pPr fontAlgn="auto">
              <a:spcAft>
                <a:spcPts val="0"/>
              </a:spcAft>
              <a:defRPr/>
            </a:pPr>
            <a:endParaRPr lang="en-US" sz="32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0825" y="333375"/>
            <a:ext cx="3744913" cy="14700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x-none" sz="3200" b="1" dirty="0">
                <a:latin typeface="Times New Roman" pitchFamily="18" charset="0"/>
                <a:ea typeface="+mj-ea"/>
                <a:cs typeface="Times New Roman" pitchFamily="18" charset="0"/>
              </a:rPr>
              <a:t>У КОМ СТИЛУ ОБНОВЕ ЈЕ ИЗГРАЂЕН ЕНГЛЕСКИ ПАРЛАМЕНТ?</a:t>
            </a: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555875" y="4797425"/>
            <a:ext cx="5327650" cy="14700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x-none" sz="4000" b="1" u="sng" dirty="0">
                <a:latin typeface="Times New Roman" pitchFamily="18" charset="0"/>
                <a:ea typeface="+mj-ea"/>
                <a:cs typeface="Times New Roman" pitchFamily="18" charset="0"/>
              </a:rPr>
              <a:t>НЕОГОТИКА</a:t>
            </a:r>
          </a:p>
          <a:p>
            <a:pPr fontAlgn="auto">
              <a:spcAft>
                <a:spcPts val="0"/>
              </a:spcAft>
              <a:defRPr/>
            </a:pPr>
            <a:endParaRPr lang="en-US" sz="40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1268" name="Picture 2" descr="http://www.iamstaggered.com/wp-content/uploads/2010/02/HousesOfParlia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333375"/>
            <a:ext cx="4992688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0825" y="549275"/>
            <a:ext cx="3384550" cy="14700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x-none" sz="3200" b="1" dirty="0">
                <a:latin typeface="Times New Roman" pitchFamily="18" charset="0"/>
                <a:ea typeface="+mj-ea"/>
                <a:cs typeface="Times New Roman" pitchFamily="18" charset="0"/>
              </a:rPr>
              <a:t>ПРЕПОЗНАЈ ДЕЛО НА СЛИЦИ И КОМ ПРАВЦУ </a:t>
            </a:r>
          </a:p>
          <a:p>
            <a:pPr fontAlgn="auto">
              <a:spcAft>
                <a:spcPts val="0"/>
              </a:spcAft>
              <a:defRPr/>
            </a:pPr>
            <a:r>
              <a:rPr lang="x-none" sz="3200" b="1" dirty="0">
                <a:latin typeface="Times New Roman" pitchFamily="18" charset="0"/>
                <a:ea typeface="+mj-ea"/>
                <a:cs typeface="Times New Roman" pitchFamily="18" charset="0"/>
              </a:rPr>
              <a:t>ПРИПАДА?</a:t>
            </a: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55650" y="4652963"/>
            <a:ext cx="7596188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600"/>
              </a:spcAft>
              <a:defRPr/>
            </a:pPr>
            <a:r>
              <a:rPr lang="x-none" sz="3600" b="1" u="sng" dirty="0">
                <a:latin typeface="Times New Roman" pitchFamily="18" charset="0"/>
                <a:ea typeface="+mj-ea"/>
                <a:cs typeface="Times New Roman" pitchFamily="18" charset="0"/>
              </a:rPr>
              <a:t>ГУСТАВ КУРБЕ, </a:t>
            </a:r>
            <a:r>
              <a:rPr lang="x-none" sz="3600" b="1" i="1" u="sng" dirty="0">
                <a:latin typeface="Times New Roman" pitchFamily="18" charset="0"/>
                <a:ea typeface="+mj-ea"/>
                <a:cs typeface="Times New Roman" pitchFamily="18" charset="0"/>
              </a:rPr>
              <a:t>ТУЦАЧИ КАМЕНА</a:t>
            </a:r>
            <a:r>
              <a:rPr lang="x-none" sz="3600" b="1" u="sng" dirty="0">
                <a:latin typeface="Times New Roman" pitchFamily="18" charset="0"/>
                <a:ea typeface="+mj-ea"/>
                <a:cs typeface="Times New Roman" pitchFamily="18" charset="0"/>
              </a:rPr>
              <a:t> (1849) -  РЕАЛИЗАМ</a:t>
            </a:r>
          </a:p>
          <a:p>
            <a:pPr fontAlgn="auto">
              <a:spcAft>
                <a:spcPts val="0"/>
              </a:spcAft>
              <a:defRPr/>
            </a:pPr>
            <a:endParaRPr lang="en-US" sz="32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2292" name="Picture 2" descr="File:Gustave Courbet 0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549275"/>
            <a:ext cx="5027612" cy="306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0825" y="549275"/>
            <a:ext cx="3384550" cy="14700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x-none" sz="3200" b="1" dirty="0">
                <a:latin typeface="Times New Roman" pitchFamily="18" charset="0"/>
                <a:ea typeface="+mj-ea"/>
                <a:cs typeface="Times New Roman" pitchFamily="18" charset="0"/>
              </a:rPr>
              <a:t>ПРЕПОЗНАЈ ДЕЛО НА СЛИЦИ И КОМ ПРАВЦУ </a:t>
            </a:r>
          </a:p>
          <a:p>
            <a:pPr fontAlgn="auto">
              <a:spcAft>
                <a:spcPts val="0"/>
              </a:spcAft>
              <a:defRPr/>
            </a:pPr>
            <a:r>
              <a:rPr lang="x-none" sz="3200" b="1" dirty="0">
                <a:latin typeface="Times New Roman" pitchFamily="18" charset="0"/>
                <a:ea typeface="+mj-ea"/>
                <a:cs typeface="Times New Roman" pitchFamily="18" charset="0"/>
              </a:rPr>
              <a:t>ПРИПАДА?</a:t>
            </a: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55650" y="4652963"/>
            <a:ext cx="7596188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600"/>
              </a:spcAft>
              <a:defRPr/>
            </a:pPr>
            <a:r>
              <a:rPr lang="sr-Cyrl-CS" sz="36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УРОШ ПРЕДИЋ, </a:t>
            </a:r>
            <a:r>
              <a:rPr lang="sr-Cyrl-CS" sz="3600" b="1" i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КОСОВКА ДЕВОЈКА, </a:t>
            </a:r>
            <a:r>
              <a:rPr lang="sr-Cyrl-CS" sz="36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1888. – СРПСКИ РЕАЛИЗАМ</a:t>
            </a:r>
            <a:endParaRPr lang="x-none" sz="36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sz="32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285728"/>
            <a:ext cx="5095890" cy="364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0825" y="549275"/>
            <a:ext cx="3384550" cy="14700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x-none" sz="3200" b="1" dirty="0">
                <a:latin typeface="Times New Roman" pitchFamily="18" charset="0"/>
                <a:ea typeface="+mj-ea"/>
                <a:cs typeface="Times New Roman" pitchFamily="18" charset="0"/>
              </a:rPr>
              <a:t>ПРЕПОЗНАЈ ДЕЛО НА СЛИЦИ И КОМ ПРАВЦУ </a:t>
            </a:r>
          </a:p>
          <a:p>
            <a:pPr fontAlgn="auto">
              <a:spcAft>
                <a:spcPts val="0"/>
              </a:spcAft>
              <a:defRPr/>
            </a:pPr>
            <a:r>
              <a:rPr lang="x-none" sz="3200" b="1" dirty="0">
                <a:latin typeface="Times New Roman" pitchFamily="18" charset="0"/>
                <a:ea typeface="+mj-ea"/>
                <a:cs typeface="Times New Roman" pitchFamily="18" charset="0"/>
              </a:rPr>
              <a:t>ПРИПАДА?</a:t>
            </a: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55650" y="4652963"/>
            <a:ext cx="7596188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600"/>
              </a:spcAft>
              <a:defRPr/>
            </a:pPr>
            <a:r>
              <a:rPr lang="sr-Cyrl-CS" sz="36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ПАЈА ЈОВАНОВИЋ, </a:t>
            </a:r>
            <a:r>
              <a:rPr lang="sr-Cyrl-CS" sz="3600" b="1" i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КРУНИСАЊЕ ЦАРА ДУШАНА, </a:t>
            </a:r>
            <a:r>
              <a:rPr lang="sr-Cyrl-CS" sz="36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1900. – СРПСКИ РЕАЛИЗАМ</a:t>
            </a:r>
            <a:endParaRPr lang="x-none" sz="36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sz="32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4" descr="http://www.narodnimuzej.rs/images/Paja-Jovanovic-Krunisanje-Cara-Dusana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3511824" y="0"/>
            <a:ext cx="5632176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Point Star 3"/>
          <p:cNvSpPr/>
          <p:nvPr/>
        </p:nvSpPr>
        <p:spPr>
          <a:xfrm>
            <a:off x="6357950" y="428604"/>
            <a:ext cx="2070084" cy="1711340"/>
          </a:xfrm>
          <a:prstGeom prst="star5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1643042" y="857232"/>
            <a:ext cx="792163" cy="792163"/>
          </a:xfrm>
          <a:prstGeom prst="star5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7524750" y="3860800"/>
            <a:ext cx="792163" cy="792163"/>
          </a:xfrm>
          <a:prstGeom prst="star5">
            <a:avLst/>
          </a:prstGeom>
          <a:solidFill>
            <a:schemeClr val="tx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1142976" y="4357694"/>
            <a:ext cx="792163" cy="792162"/>
          </a:xfrm>
          <a:prstGeom prst="star5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071802" y="1857364"/>
            <a:ext cx="2987824" cy="136815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CS" sz="4400" b="1" cap="all" dirty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Х</a:t>
            </a:r>
            <a:r>
              <a:rPr lang="x-none" sz="4400" b="1" cap="all" dirty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вала </a:t>
            </a:r>
            <a:r>
              <a:rPr lang="x-none" sz="4400" b="1" cap="all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 </a:t>
            </a:r>
            <a:r>
              <a:rPr lang="x-none" sz="4400" b="1" cap="all" smtClean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пажњи</a:t>
            </a:r>
            <a:r>
              <a:rPr lang="en-US" sz="4400" b="1" cap="all" dirty="0" smtClean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!</a:t>
            </a:r>
            <a:endParaRPr lang="en-US" sz="4400" b="1" cap="all" dirty="0">
              <a:solidFill>
                <a:schemeClr val="bg1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51520" y="1844824"/>
            <a:ext cx="2987824" cy="1368152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en-US" sz="2800" b="1" cap="all" dirty="0">
              <a:solidFill>
                <a:schemeClr val="bg1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95536" y="4797152"/>
            <a:ext cx="3203848" cy="1368152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en-US" sz="2800" b="1" cap="all" dirty="0">
              <a:solidFill>
                <a:schemeClr val="bg1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5-Point Star 12"/>
          <p:cNvSpPr/>
          <p:nvPr/>
        </p:nvSpPr>
        <p:spPr>
          <a:xfrm>
            <a:off x="4572000" y="4429132"/>
            <a:ext cx="2070084" cy="1711340"/>
          </a:xfrm>
          <a:prstGeom prst="star5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2648</TotalTime>
  <Words>245</Words>
  <Application>Microsoft Office PowerPoint</Application>
  <PresentationFormat>On-screen Show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ВЕЖБЕ ЗА КОЛОКВИЈУМ II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ВЕЖБЕ ЗА КОЛОКВИЈУМ 1</dc:title>
  <dc:creator>Mimi</dc:creator>
  <cp:lastModifiedBy>Bojana Plemic</cp:lastModifiedBy>
  <cp:revision>161</cp:revision>
  <dcterms:created xsi:type="dcterms:W3CDTF">2012-10-13T16:27:03Z</dcterms:created>
  <dcterms:modified xsi:type="dcterms:W3CDTF">2015-04-27T11:17:49Z</dcterms:modified>
</cp:coreProperties>
</file>